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5"/>
  </p:notesMasterIdLst>
  <p:handoutMasterIdLst>
    <p:handoutMasterId r:id="rId16"/>
  </p:handoutMasterIdLst>
  <p:sldIdLst>
    <p:sldId id="350" r:id="rId5"/>
    <p:sldId id="364" r:id="rId6"/>
    <p:sldId id="361" r:id="rId7"/>
    <p:sldId id="366" r:id="rId8"/>
    <p:sldId id="371" r:id="rId9"/>
    <p:sldId id="367" r:id="rId10"/>
    <p:sldId id="368" r:id="rId11"/>
    <p:sldId id="369" r:id="rId12"/>
    <p:sldId id="370" r:id="rId13"/>
    <p:sldId id="343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6A8B07-5413-4D77-95BF-775BA37A015B}" type="datetime1">
              <a:rPr lang="ru-RU" noProof="0" smtClean="0"/>
              <a:t>13.11.2023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207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3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27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17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36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10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23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0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7A984553-A6F7-48EB-8856-1E24313FFF56}" type="datetime4">
              <a:rPr lang="ru-RU" noProof="0" smtClean="0">
                <a:latin typeface="+mn-lt"/>
              </a:rPr>
              <a:t>13 ноября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26F26F23-C8C0-4EE8-B5C3-CA20E71F4584}" type="datetime4">
              <a:rPr lang="ru-RU" noProof="0" smtClean="0">
                <a:latin typeface="+mn-lt"/>
              </a:rPr>
              <a:t>13 ноября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1A20C08B-3B48-4773-80A1-C458F199FF21}" type="datetime4">
              <a:rPr lang="ru-RU" noProof="0" smtClean="0">
                <a:latin typeface="+mn-lt"/>
              </a:rPr>
              <a:t>13 ноября 2023 г.</a:t>
            </a:fld>
            <a:endParaRPr lang="ru-RU" noProof="0" dirty="0">
              <a:latin typeface="+mn-lt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Текст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екст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Текст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Текст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Текст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Текст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02A7D674-8D44-425B-8E50-A3A77576FE89}" type="datetime4">
              <a:rPr lang="ru-RU" noProof="0" smtClean="0">
                <a:latin typeface="+mn-lt"/>
              </a:rPr>
              <a:t>13 ноября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Текст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2806290F-BA92-4A78-92C0-2990469DF00F}" type="datetime4">
              <a:rPr lang="ru-RU" noProof="0" smtClean="0">
                <a:latin typeface="+mn-lt"/>
              </a:rPr>
              <a:t>13 ноября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ры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0C55B463-854B-4194-9B46-BF41E73CB25D}" type="datetime4">
              <a:rPr lang="ru-RU" noProof="0" smtClean="0">
                <a:latin typeface="+mn-lt"/>
              </a:rPr>
              <a:t>13 ноября 2023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FD47D572-75D7-48A9-A900-FC9E28CC8EAF}" type="datetime4">
              <a:rPr lang="ru-RU" noProof="0" smtClean="0">
                <a:latin typeface="+mn-lt"/>
              </a:rPr>
              <a:t>13 ноября 2023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0" name="Надпись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-83606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0" b="1" noProof="0" dirty="0">
                <a:solidFill>
                  <a:schemeClr val="bg1"/>
                </a:solidFill>
              </a:rPr>
              <a:t>«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Автофигура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Автофигура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6" name="Рисунок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fld id="{3F186DF9-219D-4BBD-B401-3014ED801DF3}" type="datetime4">
              <a:rPr lang="ru-RU" noProof="0" smtClean="0">
                <a:latin typeface="+mn-lt"/>
              </a:rPr>
              <a:t>13 ноября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55C42BAF-CD1F-4C5E-BB69-89E69EC6C758}" type="datetime4">
              <a:rPr lang="ru-RU" noProof="0" smtClean="0">
                <a:latin typeface="+mn-lt"/>
              </a:rPr>
              <a:t>13 ноября 2023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8DDC5DBC-5AC9-4B00-9077-59D782F35A50}" type="datetime4">
              <a:rPr lang="ru-RU" noProof="0" smtClean="0">
                <a:latin typeface="+mn-lt"/>
              </a:rPr>
              <a:t>13 ноября 2023 г.</a:t>
            </a:fld>
            <a:endParaRPr lang="ru-RU" noProof="0">
              <a:latin typeface="+mn-lt"/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7840" y="1584960"/>
            <a:ext cx="7550785" cy="2045241"/>
          </a:xfrm>
        </p:spPr>
        <p:txBody>
          <a:bodyPr rtlCol="0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ИЗМЕНЕНИИЯ </a:t>
            </a:r>
            <a:br>
              <a:rPr lang="ru-RU" sz="24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положения </a:t>
            </a:r>
            <a:b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утверждения </a:t>
            </a:r>
            <a:b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Общим собранием Ассоциации «СРО «СВС»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rtlCol="0"/>
          <a:lstStyle/>
          <a:p>
            <a:pPr rtl="0"/>
            <a:r>
              <a:rPr lang="ru-RU" dirty="0">
                <a:latin typeface="+mj-lt"/>
              </a:rPr>
              <a:t>Олег Михайлович Симонов</a:t>
            </a:r>
            <a:endParaRPr lang="ru-RU" dirty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Спасибо</a:t>
            </a:r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Благодаря вашей приверженности и дисциплине мы знаем, что следующий год будет еще лучше, чем предыдущий. </a:t>
            </a:r>
          </a:p>
          <a:p>
            <a:pPr rtl="0"/>
            <a:r>
              <a:rPr lang="ru-RU" dirty="0"/>
              <a:t>Надеемся на совместную работу. </a:t>
            </a:r>
          </a:p>
          <a:p>
            <a:pPr rtl="0"/>
            <a:endParaRPr lang="ru-RU" dirty="0"/>
          </a:p>
        </p:txBody>
      </p:sp>
      <p:pic>
        <p:nvPicPr>
          <p:cNvPr id="13" name="Рисунок 12" descr="Портрет члена команды">
            <a:extLst>
              <a:ext uri="{FF2B5EF4-FFF2-40B4-BE49-F238E27FC236}">
                <a16:creationId xmlns:a16="http://schemas.microsoft.com/office/drawing/2014/main" id="{EC944911-7CDD-41CC-A7F0-5B0CF85D54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76767661-63CB-A645-82F2-3B860E338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902497"/>
          </a:xfrm>
        </p:spPr>
        <p:txBody>
          <a:bodyPr rtlCol="0"/>
          <a:lstStyle/>
          <a:p>
            <a:pPr algn="ctr" rtl="0"/>
            <a:r>
              <a:rPr lang="ru-RU" b="1" dirty="0"/>
              <a:t>Ассоциация «Саморегулируемая организация «СредВолгСтрой»</a:t>
            </a:r>
            <a:r>
              <a:rPr lang="ru-RU" dirty="0"/>
              <a:t>  </a:t>
            </a:r>
          </a:p>
          <a:p>
            <a:pPr rtl="0"/>
            <a:r>
              <a:rPr lang="en-US" dirty="0"/>
              <a:t>Info</a:t>
            </a:r>
            <a:r>
              <a:rPr lang="ru-RU" dirty="0"/>
              <a:t>@</a:t>
            </a:r>
            <a:r>
              <a:rPr lang="en-US" dirty="0" err="1"/>
              <a:t>sro-svs</a:t>
            </a:r>
            <a:r>
              <a:rPr lang="ru-RU" dirty="0"/>
              <a:t>.</a:t>
            </a:r>
            <a:r>
              <a:rPr lang="en-US" dirty="0" err="1"/>
              <a:t>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r>
              <a:rPr lang="ru-RU"/>
              <a:t>Изменения в положения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992120" y="6332220"/>
            <a:ext cx="1313180" cy="247651"/>
          </a:xfrm>
        </p:spPr>
        <p:txBody>
          <a:bodyPr rtlCol="0"/>
          <a:lstStyle/>
          <a:p>
            <a:pPr rtl="0"/>
            <a:fld id="{EFF35C0A-4FF4-474E-A80D-F14A9AAC38E5}" type="datetime4">
              <a:rPr lang="ru-RU" smtClean="0"/>
              <a:t>13 ноября 2023 г.</a:t>
            </a:fld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69FAD15-0F32-10DD-A8D7-DE30413A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879475"/>
            <a:ext cx="5436034" cy="611188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Перечень положений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:a16="http://schemas.microsoft.com/office/drawing/2014/main" id="{445CA75B-046D-3B98-9413-A9B30240D5E1}"/>
              </a:ext>
            </a:extLst>
          </p:cNvPr>
          <p:cNvSpPr txBox="1">
            <a:spLocks/>
          </p:cNvSpPr>
          <p:nvPr/>
        </p:nvSpPr>
        <p:spPr>
          <a:xfrm>
            <a:off x="963613" y="3642928"/>
            <a:ext cx="3244850" cy="732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03. О КФ ВВ</a:t>
            </a: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8E6A56FB-BAF8-FCBF-B09A-50B5E86B247B}"/>
              </a:ext>
            </a:extLst>
          </p:cNvPr>
          <p:cNvSpPr txBox="1">
            <a:spLocks/>
          </p:cNvSpPr>
          <p:nvPr/>
        </p:nvSpPr>
        <p:spPr>
          <a:xfrm>
            <a:off x="952500" y="2209800"/>
            <a:ext cx="3436620" cy="723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latin typeface="Franklin Gothic Demi (Заголовки)"/>
              </a:rPr>
              <a:t>01. </a:t>
            </a:r>
            <a:r>
              <a:rPr lang="ru-RU" sz="2800" b="1" dirty="0">
                <a:latin typeface="Franklin Gothic Demi (Заголовки)"/>
              </a:rPr>
              <a:t>О</a:t>
            </a:r>
            <a:r>
              <a:rPr lang="ru-RU" sz="2800" b="1" dirty="0">
                <a:latin typeface="Franklin Gothic Demi (Заголовки)"/>
                <a:ea typeface="Calibri" panose="020F0502020204030204" pitchFamily="34" charset="0"/>
              </a:rPr>
              <a:t> членстве</a:t>
            </a:r>
            <a:endParaRPr lang="ru-RU" sz="2800" b="1" dirty="0">
              <a:latin typeface="Franklin Gothic Demi (Заголовки)"/>
            </a:endParaRPr>
          </a:p>
        </p:txBody>
      </p:sp>
      <p:sp>
        <p:nvSpPr>
          <p:cNvPr id="33" name="Текст 5">
            <a:extLst>
              <a:ext uri="{FF2B5EF4-FFF2-40B4-BE49-F238E27FC236}">
                <a16:creationId xmlns:a16="http://schemas.microsoft.com/office/drawing/2014/main" id="{2841BBEE-287A-3915-4075-6A748E450220}"/>
              </a:ext>
            </a:extLst>
          </p:cNvPr>
          <p:cNvSpPr txBox="1">
            <a:spLocks/>
          </p:cNvSpPr>
          <p:nvPr/>
        </p:nvSpPr>
        <p:spPr>
          <a:xfrm>
            <a:off x="945696" y="2932958"/>
            <a:ext cx="3605984" cy="732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latin typeface="Franklin Gothic Demi (Заголовки)"/>
              </a:rPr>
              <a:t>02. </a:t>
            </a:r>
            <a:r>
              <a:rPr lang="ru-RU" sz="2800" b="1" dirty="0">
                <a:latin typeface="Franklin Gothic Demi (Заголовки)"/>
                <a:ea typeface="Calibri" panose="020F0502020204030204" pitchFamily="34" charset="0"/>
              </a:rPr>
              <a:t>О КФ ОДО</a:t>
            </a:r>
            <a:endParaRPr lang="ru-RU" sz="2800" b="1" dirty="0">
              <a:latin typeface="Franklin Gothic Demi (Заголовки)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5B45C2-9636-F485-4519-F1F2A95A4E52}"/>
              </a:ext>
            </a:extLst>
          </p:cNvPr>
          <p:cNvSpPr txBox="1"/>
          <p:nvPr/>
        </p:nvSpPr>
        <p:spPr>
          <a:xfrm>
            <a:off x="945696" y="4441085"/>
            <a:ext cx="4768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sz="1800" dirty="0" err="1"/>
              <a:t>едении</a:t>
            </a:r>
            <a:r>
              <a:rPr lang="ru-RU" sz="1800" dirty="0"/>
              <a:t> реестра СРО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2344DD-80D8-7302-2544-B676A4CD91C8}"/>
              </a:ext>
            </a:extLst>
          </p:cNvPr>
          <p:cNvSpPr txBox="1"/>
          <p:nvPr/>
        </p:nvSpPr>
        <p:spPr>
          <a:xfrm>
            <a:off x="4395924" y="2206525"/>
            <a:ext cx="525947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CA655"/>
                </a:solidFill>
                <a:effectLst/>
                <a:uLnTx/>
                <a:uFillTx/>
                <a:latin typeface="Franklin Gothic Demi (Заголовки)"/>
                <a:ea typeface="+mn-ea"/>
                <a:cs typeface="+mn-cs"/>
              </a:rPr>
              <a:t>04.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CA655"/>
                </a:solidFill>
                <a:effectLst/>
                <a:uLnTx/>
                <a:uFillTx/>
                <a:latin typeface="Franklin Gothic Demi (Заголовки)"/>
                <a:ea typeface="Calibri" panose="020F0502020204030204" pitchFamily="34" charset="0"/>
                <a:cs typeface="+mn-cs"/>
              </a:rPr>
              <a:t>об утверждении мер дисциплинарного воздействия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7CA655"/>
              </a:solidFill>
              <a:effectLst/>
              <a:uLnTx/>
              <a:uFillTx/>
              <a:latin typeface="Franklin Gothic Demi (Заголовки)"/>
              <a:ea typeface="+mn-ea"/>
              <a:cs typeface="+mn-cs"/>
            </a:endParaRPr>
          </a:p>
          <a:p>
            <a:pPr rtl="0"/>
            <a:r>
              <a:rPr lang="ru-RU" sz="1800" dirty="0" err="1">
                <a:effectLst/>
                <a:latin typeface="Franklin Gothic Demi (Заголовки)"/>
                <a:ea typeface="Calibri" panose="020F0502020204030204" pitchFamily="34" charset="0"/>
              </a:rPr>
              <a:t>исциплинарного</a:t>
            </a:r>
            <a:r>
              <a:rPr lang="ru-RU" sz="1800" dirty="0">
                <a:effectLst/>
                <a:latin typeface="Franklin Gothic Demi (Заголовки)"/>
                <a:ea typeface="Calibri" panose="020F0502020204030204" pitchFamily="34" charset="0"/>
              </a:rPr>
              <a:t> воздействия</a:t>
            </a:r>
            <a:endParaRPr lang="ru-RU" sz="1800" dirty="0">
              <a:latin typeface="Franklin Gothic Demi (Заголовки)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87D61A6-45D8-848B-8115-27E3A868A18B}"/>
              </a:ext>
            </a:extLst>
          </p:cNvPr>
          <p:cNvSpPr txBox="1"/>
          <p:nvPr/>
        </p:nvSpPr>
        <p:spPr>
          <a:xfrm>
            <a:off x="4395924" y="3350169"/>
            <a:ext cx="54999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CA655"/>
                </a:solidFill>
                <a:effectLst/>
                <a:uLnTx/>
                <a:uFillTx/>
                <a:latin typeface="Franklin Gothic Demi (Заголовки)"/>
                <a:ea typeface="+mn-ea"/>
                <a:cs typeface="+mn-cs"/>
              </a:rPr>
              <a:t>05.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CA655"/>
                </a:solidFill>
                <a:effectLst/>
                <a:uLnTx/>
                <a:uFillTx/>
                <a:latin typeface="Franklin Gothic Demi (Заголовки)"/>
                <a:ea typeface="Calibri" panose="020F0502020204030204" pitchFamily="34" charset="0"/>
                <a:cs typeface="+mn-cs"/>
              </a:rPr>
              <a:t>О вступительных и членских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CA655"/>
                </a:solidFill>
                <a:effectLst/>
                <a:uLnTx/>
                <a:uFillTx/>
                <a:latin typeface="Franklin Gothic Demi (Заголовки)"/>
                <a:ea typeface="Calibri" panose="020F0502020204030204" pitchFamily="34" charset="0"/>
                <a:cs typeface="+mn-cs"/>
              </a:rPr>
              <a:t>взносх</a:t>
            </a:r>
            <a:r>
              <a:rPr lang="ru-RU" sz="1800" dirty="0" err="1">
                <a:effectLst/>
                <a:latin typeface="Franklin Gothic Demi (Заголовки)"/>
                <a:ea typeface="Calibri" panose="020F0502020204030204" pitchFamily="34" charset="0"/>
              </a:rPr>
              <a:t>исциплинарного</a:t>
            </a:r>
            <a:r>
              <a:rPr lang="ru-RU" sz="1800" dirty="0">
                <a:effectLst/>
                <a:latin typeface="Franklin Gothic Demi (Заголовки)"/>
                <a:ea typeface="Calibri" panose="020F0502020204030204" pitchFamily="34" charset="0"/>
              </a:rPr>
              <a:t> воздействия</a:t>
            </a:r>
            <a:endParaRPr lang="ru-RU" sz="1800" dirty="0">
              <a:latin typeface="Franklin Gothic Demi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64384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/>
              <a:t>Причины внесения изменений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953001" cy="2795232"/>
          </a:xfrm>
        </p:spPr>
        <p:txBody>
          <a:bodyPr rtlCol="0"/>
          <a:lstStyle/>
          <a:p>
            <a:pPr rtl="0"/>
            <a:r>
              <a:rPr lang="ru-RU" sz="2800" dirty="0"/>
              <a:t>Изменения в законодательстве</a:t>
            </a:r>
          </a:p>
          <a:p>
            <a:pPr rt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3960A-D260-8445-A153-0B674474CE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593850" cy="247651"/>
          </a:xfrm>
        </p:spPr>
        <p:txBody>
          <a:bodyPr rtlCol="0"/>
          <a:lstStyle/>
          <a:p>
            <a:r>
              <a:rPr lang="ru-RU" dirty="0"/>
              <a:t>Изменения в положения</a:t>
            </a:r>
          </a:p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803E71-3088-0347-9BCC-16ADB551CCC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79140" y="6332220"/>
            <a:ext cx="1313180" cy="247651"/>
          </a:xfrm>
        </p:spPr>
        <p:txBody>
          <a:bodyPr rtlCol="0"/>
          <a:lstStyle/>
          <a:p>
            <a:pPr rtl="0"/>
            <a:fld id="{12F9DB62-7E97-4C94-8365-0A984BE14576}" type="datetime4">
              <a:rPr lang="ru-RU" smtClean="0"/>
              <a:t>13 ноября 2023 г.</a:t>
            </a:fld>
            <a:endParaRPr lang="ru-RU" dirty="0"/>
          </a:p>
        </p:txBody>
      </p:sp>
      <p:pic>
        <p:nvPicPr>
          <p:cNvPr id="53" name="Рисунок 52" descr="Подвесные лампочки">
            <a:extLst>
              <a:ext uri="{FF2B5EF4-FFF2-40B4-BE49-F238E27FC236}">
                <a16:creationId xmlns:a16="http://schemas.microsoft.com/office/drawing/2014/main" id="{CAC9EF15-08A3-406D-9236-76A5454D5F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131445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4</a:t>
            </a:fld>
            <a:r>
              <a:rPr lang="ru-RU" dirty="0"/>
              <a:t>   Общее собрание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286000" y="6314440"/>
            <a:ext cx="1539240" cy="247651"/>
          </a:xfrm>
        </p:spPr>
        <p:txBody>
          <a:bodyPr rtlCol="0"/>
          <a:lstStyle/>
          <a:p>
            <a:pPr rtl="0"/>
            <a:r>
              <a:rPr lang="ru-RU" dirty="0"/>
              <a:t>14 декабря 2023 года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69FAD15-0F32-10DD-A8D7-DE30413A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2" y="599440"/>
            <a:ext cx="7662227" cy="1137920"/>
          </a:xfrm>
        </p:spPr>
        <p:txBody>
          <a:bodyPr rtlCol="0">
            <a:normAutofit/>
          </a:bodyPr>
          <a:lstStyle/>
          <a:p>
            <a:pPr rtl="0"/>
            <a:r>
              <a:rPr lang="ru-RU" sz="4000" dirty="0">
                <a:effectLst/>
                <a:latin typeface="Franklin Gothic Demi (Заголовки)"/>
                <a:ea typeface="Calibri" panose="020F0502020204030204" pitchFamily="34" charset="0"/>
              </a:rPr>
              <a:t>Положение о членстве в Ассоциации «СРО «СВС»</a:t>
            </a:r>
            <a:endParaRPr lang="ru-RU" sz="4000" dirty="0">
              <a:latin typeface="Franklin Gothic Demi (Заголовки)"/>
            </a:endParaRP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8E6A56FB-BAF8-FCBF-B09A-50B5E86B247B}"/>
              </a:ext>
            </a:extLst>
          </p:cNvPr>
          <p:cNvSpPr txBox="1">
            <a:spLocks/>
          </p:cNvSpPr>
          <p:nvPr/>
        </p:nvSpPr>
        <p:spPr>
          <a:xfrm>
            <a:off x="952500" y="2209800"/>
            <a:ext cx="8516620" cy="3561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>
                <a:latin typeface="Franklin Gothic Demi (Заголовки)"/>
              </a:rPr>
              <a:t>- изменить в п. 7.1.3 – </a:t>
            </a:r>
            <a:r>
              <a:rPr lang="ru-RU" dirty="0">
                <a:latin typeface="Franklin Gothic Demi (Заголовки)"/>
              </a:rPr>
              <a:t>В зависимости от стоимости по одному из договоров строительного подряда минимальная численность специалистов по организации строительства, зависит от заявляемого уровня ответственности и составляет:</a:t>
            </a:r>
            <a:endParaRPr lang="en-US" dirty="0">
              <a:latin typeface="Franklin Gothic Demi (Заголовки)"/>
            </a:endParaRPr>
          </a:p>
          <a:p>
            <a:pPr algn="just"/>
            <a:r>
              <a:rPr lang="ru-RU" sz="2800" dirty="0">
                <a:latin typeface="Franklin Gothic Demi (Заголовки)"/>
              </a:rPr>
              <a:t>П.</a:t>
            </a:r>
            <a:r>
              <a:rPr lang="en-US" sz="2800" dirty="0">
                <a:latin typeface="Franklin Gothic Demi (Заголовки)"/>
              </a:rPr>
              <a:t>2</a:t>
            </a:r>
            <a:r>
              <a:rPr lang="ru-RU" sz="2800" dirty="0">
                <a:latin typeface="Franklin Gothic Demi (Заголовки)"/>
              </a:rPr>
              <a:t>:</a:t>
            </a:r>
            <a:r>
              <a:rPr lang="en-US" sz="2800" dirty="0">
                <a:latin typeface="Franklin Gothic Demi (Заголовки)"/>
              </a:rPr>
              <a:t> </a:t>
            </a:r>
            <a:r>
              <a:rPr lang="ru-RU" sz="2800" dirty="0">
                <a:latin typeface="Franklin Gothic Demi (Заголовки)"/>
              </a:rPr>
              <a:t>«1 уровень (до </a:t>
            </a:r>
            <a:r>
              <a:rPr lang="ru-RU" sz="2800" dirty="0">
                <a:solidFill>
                  <a:srgbClr val="7030A0"/>
                </a:solidFill>
                <a:latin typeface="Franklin Gothic Demi (Заголовки)"/>
              </a:rPr>
              <a:t>90</a:t>
            </a:r>
            <a:r>
              <a:rPr lang="ru-RU" sz="2800" dirty="0">
                <a:latin typeface="Franklin Gothic Demi (Заголовки)"/>
              </a:rPr>
              <a:t> миллионов рублей) (в том числе снос объекта капитального строительства, его частей в процессе строительства, реконструкции)»;</a:t>
            </a:r>
          </a:p>
          <a:p>
            <a:endParaRPr lang="ru-RU" sz="2800" dirty="0">
              <a:latin typeface="Franklin Gothic Demi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101048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131445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5</a:t>
            </a:fld>
            <a:r>
              <a:rPr lang="ru-RU" dirty="0"/>
              <a:t>   Общее собрание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286000" y="6314440"/>
            <a:ext cx="1539240" cy="247651"/>
          </a:xfrm>
        </p:spPr>
        <p:txBody>
          <a:bodyPr rtlCol="0"/>
          <a:lstStyle/>
          <a:p>
            <a:pPr rtl="0"/>
            <a:r>
              <a:rPr lang="ru-RU" dirty="0"/>
              <a:t>14 декабря 2023 года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69FAD15-0F32-10DD-A8D7-DE30413A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2" y="599440"/>
            <a:ext cx="7662227" cy="1137920"/>
          </a:xfrm>
        </p:spPr>
        <p:txBody>
          <a:bodyPr rtlCol="0">
            <a:normAutofit/>
          </a:bodyPr>
          <a:lstStyle/>
          <a:p>
            <a:pPr rtl="0"/>
            <a:r>
              <a:rPr lang="ru-RU" sz="4000" dirty="0">
                <a:effectLst/>
                <a:latin typeface="Franklin Gothic Demi (Заголовки)"/>
                <a:ea typeface="Calibri" panose="020F0502020204030204" pitchFamily="34" charset="0"/>
              </a:rPr>
              <a:t>Положение о членстве в Ассоциации «СРО «СВС»</a:t>
            </a:r>
            <a:endParaRPr lang="ru-RU" sz="4000" dirty="0">
              <a:latin typeface="Franklin Gothic Demi (Заголовки)"/>
            </a:endParaRP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8E6A56FB-BAF8-FCBF-B09A-50B5E86B247B}"/>
              </a:ext>
            </a:extLst>
          </p:cNvPr>
          <p:cNvSpPr txBox="1">
            <a:spLocks/>
          </p:cNvSpPr>
          <p:nvPr/>
        </p:nvSpPr>
        <p:spPr>
          <a:xfrm>
            <a:off x="952500" y="2209800"/>
            <a:ext cx="8516620" cy="3561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>
                <a:latin typeface="Franklin Gothic Demi (Заголовки)"/>
              </a:rPr>
              <a:t>- изменить в п. 7.2.3 – </a:t>
            </a:r>
            <a:r>
              <a:rPr lang="ru-RU" dirty="0">
                <a:latin typeface="Franklin Gothic Demi (Заголовки)"/>
              </a:rPr>
              <a:t>зависимости от стоимости по одному из договоров строительного подряда и наличия права выполнение работ в отношении объектов капитального строительства, в том числе особо опасных, технически сложных и уникальных объектов, за исключением объектов использования атомной энергии, минимальная численность специалистов, зависит от заявляемого уровня ответственности и составляет:</a:t>
            </a:r>
            <a:endParaRPr lang="en-US" dirty="0">
              <a:latin typeface="Franklin Gothic Demi (Заголовки)"/>
            </a:endParaRPr>
          </a:p>
          <a:p>
            <a:pPr algn="just"/>
            <a:r>
              <a:rPr lang="ru-RU" sz="2800" dirty="0">
                <a:latin typeface="Franklin Gothic Demi (Заголовки)"/>
              </a:rPr>
              <a:t>П.1:</a:t>
            </a:r>
            <a:r>
              <a:rPr lang="en-US" sz="2800" dirty="0">
                <a:latin typeface="Franklin Gothic Demi (Заголовки)"/>
              </a:rPr>
              <a:t> </a:t>
            </a:r>
            <a:r>
              <a:rPr lang="ru-RU" sz="2800" dirty="0">
                <a:latin typeface="Franklin Gothic Demi (Заголовки)"/>
              </a:rPr>
              <a:t>«1 уровень (до </a:t>
            </a:r>
            <a:r>
              <a:rPr lang="ru-RU" sz="2800" dirty="0">
                <a:solidFill>
                  <a:srgbClr val="7030A0"/>
                </a:solidFill>
                <a:latin typeface="Franklin Gothic Demi (Заголовки)"/>
              </a:rPr>
              <a:t>90</a:t>
            </a:r>
            <a:r>
              <a:rPr lang="ru-RU" sz="2800" dirty="0">
                <a:latin typeface="Franklin Gothic Demi (Заголовки)"/>
              </a:rPr>
              <a:t> миллионов рублей) (в том числе снос объекта капитального строительства, его частей в процессе строительства, реконструкции)»;</a:t>
            </a:r>
          </a:p>
          <a:p>
            <a:endParaRPr lang="ru-RU" sz="2800" dirty="0">
              <a:latin typeface="Franklin Gothic Demi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10844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131445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6</a:t>
            </a:fld>
            <a:r>
              <a:rPr lang="ru-RU" dirty="0"/>
              <a:t>   Общее собрание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286000" y="6314440"/>
            <a:ext cx="1539240" cy="247651"/>
          </a:xfrm>
        </p:spPr>
        <p:txBody>
          <a:bodyPr rtlCol="0"/>
          <a:lstStyle/>
          <a:p>
            <a:pPr rtl="0"/>
            <a:r>
              <a:rPr lang="ru-RU" dirty="0"/>
              <a:t>14 декабря 2023 года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69FAD15-0F32-10DD-A8D7-DE30413A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2" y="599440"/>
            <a:ext cx="7662227" cy="113792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000" dirty="0">
                <a:effectLst/>
                <a:latin typeface="Franklin Gothic Demi (Заголовки)"/>
                <a:ea typeface="Calibri" panose="020F0502020204030204" pitchFamily="34" charset="0"/>
              </a:rPr>
              <a:t>Положение о компенсационном фонде обеспечения договорных обязательств</a:t>
            </a:r>
            <a:endParaRPr lang="ru-RU" sz="4000" dirty="0">
              <a:latin typeface="Franklin Gothic Demi (Заголовки)"/>
            </a:endParaRP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8E6A56FB-BAF8-FCBF-B09A-50B5E86B247B}"/>
              </a:ext>
            </a:extLst>
          </p:cNvPr>
          <p:cNvSpPr txBox="1">
            <a:spLocks/>
          </p:cNvSpPr>
          <p:nvPr/>
        </p:nvSpPr>
        <p:spPr>
          <a:xfrm>
            <a:off x="952500" y="2209800"/>
            <a:ext cx="7805420" cy="393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>
              <a:latin typeface="Franklin Gothic Demi (Заголовки)"/>
            </a:endParaRPr>
          </a:p>
          <a:p>
            <a:pPr algn="just"/>
            <a:r>
              <a:rPr lang="ru-RU" sz="2800" dirty="0">
                <a:latin typeface="Franklin Gothic Demi (Заголовки)"/>
              </a:rPr>
              <a:t>- п. 5.2.1 изложить в  следующей редакции: «</a:t>
            </a:r>
            <a:r>
              <a:rPr lang="ru-RU" sz="2800" dirty="0"/>
              <a:t>Двести тысяч рублей в случае, если предельный размер обязательств по таким  договорам не превышает </a:t>
            </a:r>
            <a:r>
              <a:rPr lang="ru-RU" sz="2800" dirty="0">
                <a:solidFill>
                  <a:srgbClr val="7030A0"/>
                </a:solidFill>
              </a:rPr>
              <a:t>девяносто</a:t>
            </a:r>
            <a:r>
              <a:rPr lang="ru-RU" sz="2800" dirty="0"/>
              <a:t> миллионов рублей (первый уровень ответственности члена саморегулируемой организации по обязательствам).</a:t>
            </a:r>
            <a:endParaRPr lang="ru-RU" sz="2800" dirty="0">
              <a:latin typeface="Franklin Gothic Demi (Заголовки)"/>
            </a:endParaRPr>
          </a:p>
          <a:p>
            <a:endParaRPr lang="ru-RU" sz="2800" dirty="0">
              <a:latin typeface="Franklin Gothic Demi (Заголовки)"/>
            </a:endParaRPr>
          </a:p>
          <a:p>
            <a:endParaRPr lang="ru-RU" sz="2800" dirty="0">
              <a:latin typeface="Franklin Gothic Demi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320430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131445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7</a:t>
            </a:fld>
            <a:r>
              <a:rPr lang="ru-RU" dirty="0"/>
              <a:t>   Общее собрание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286000" y="6314440"/>
            <a:ext cx="1539240" cy="247651"/>
          </a:xfrm>
        </p:spPr>
        <p:txBody>
          <a:bodyPr rtlCol="0"/>
          <a:lstStyle/>
          <a:p>
            <a:pPr rtl="0"/>
            <a:r>
              <a:rPr lang="ru-RU" dirty="0"/>
              <a:t>14 декабря 2023 года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69FAD15-0F32-10DD-A8D7-DE30413A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2" y="599440"/>
            <a:ext cx="7662227" cy="113792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000" dirty="0">
                <a:effectLst/>
                <a:latin typeface="Franklin Gothic Demi (Заголовки)"/>
                <a:ea typeface="Calibri" panose="020F0502020204030204" pitchFamily="34" charset="0"/>
              </a:rPr>
              <a:t>Положение о компенсационном фонде возмещения вреда</a:t>
            </a:r>
            <a:endParaRPr lang="ru-RU" sz="4000" dirty="0">
              <a:latin typeface="Franklin Gothic Demi (Заголовки)"/>
            </a:endParaRP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8E6A56FB-BAF8-FCBF-B09A-50B5E86B247B}"/>
              </a:ext>
            </a:extLst>
          </p:cNvPr>
          <p:cNvSpPr txBox="1">
            <a:spLocks/>
          </p:cNvSpPr>
          <p:nvPr/>
        </p:nvSpPr>
        <p:spPr>
          <a:xfrm>
            <a:off x="952500" y="2209800"/>
            <a:ext cx="10365740" cy="393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>
              <a:latin typeface="Franklin Gothic Demi (Заголовки)"/>
            </a:endParaRPr>
          </a:p>
          <a:p>
            <a:pPr algn="just"/>
            <a:r>
              <a:rPr lang="ru-RU" sz="2800" dirty="0">
                <a:latin typeface="Franklin Gothic Demi (Заголовки)"/>
              </a:rPr>
              <a:t>- п. 2.5.1 изложить в следующей редакции: «</a:t>
            </a:r>
            <a:r>
              <a:rPr lang="ru-RU" sz="2800" dirty="0"/>
              <a:t>сто тысяч рублей в случае, если член Ассоциации планирует осуществлять строительство (в том числе снос объекта капитального строительства, его частей в процессе строительства, реконструкции), стоимость которого по одному договору не превышает </a:t>
            </a:r>
            <a:r>
              <a:rPr lang="ru-RU" sz="2800" dirty="0">
                <a:solidFill>
                  <a:srgbClr val="7030A0"/>
                </a:solidFill>
              </a:rPr>
              <a:t>девяносто</a:t>
            </a:r>
            <a:r>
              <a:rPr lang="ru-RU" sz="2800" dirty="0"/>
              <a:t> миллионов рублей (первый уровень ответственности члена Ассоциации);</a:t>
            </a:r>
            <a:endParaRPr lang="ru-RU" sz="2800" dirty="0">
              <a:latin typeface="Franklin Gothic Demi (Заголовки)"/>
            </a:endParaRPr>
          </a:p>
          <a:p>
            <a:endParaRPr lang="ru-RU" sz="2800" dirty="0">
              <a:latin typeface="Franklin Gothic Demi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290619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131445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8</a:t>
            </a:fld>
            <a:r>
              <a:rPr lang="ru-RU" dirty="0"/>
              <a:t>   Общее собрание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286000" y="6314440"/>
            <a:ext cx="1539240" cy="247651"/>
          </a:xfrm>
        </p:spPr>
        <p:txBody>
          <a:bodyPr rtlCol="0"/>
          <a:lstStyle/>
          <a:p>
            <a:pPr rtl="0"/>
            <a:r>
              <a:rPr lang="ru-RU" dirty="0"/>
              <a:t>14 декабря 2023 года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69FAD15-0F32-10DD-A8D7-DE30413A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2" y="599440"/>
            <a:ext cx="10700068" cy="1280160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>
                <a:effectLst/>
                <a:latin typeface="Franklin Gothic Demi (Заголовки)"/>
                <a:ea typeface="Calibri" panose="020F0502020204030204" pitchFamily="34" charset="0"/>
              </a:rPr>
              <a:t>Положение об утверждении мер дисциплинарного воздействия, порядка и оснований их применений, порядка рассмотрения дел</a:t>
            </a:r>
            <a:endParaRPr lang="ru-RU" sz="3200" dirty="0">
              <a:latin typeface="Franklin Gothic Demi (Заголовки)"/>
            </a:endParaRP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8E6A56FB-BAF8-FCBF-B09A-50B5E86B247B}"/>
              </a:ext>
            </a:extLst>
          </p:cNvPr>
          <p:cNvSpPr txBox="1">
            <a:spLocks/>
          </p:cNvSpPr>
          <p:nvPr/>
        </p:nvSpPr>
        <p:spPr>
          <a:xfrm>
            <a:off x="952500" y="2209800"/>
            <a:ext cx="8516620" cy="393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>
              <a:latin typeface="Franklin Gothic Demi (Заголовки)"/>
            </a:endParaRPr>
          </a:p>
          <a:p>
            <a:pPr algn="just"/>
            <a:r>
              <a:rPr lang="ru-RU" sz="2800" dirty="0">
                <a:latin typeface="Franklin Gothic Demi (Заголовки)"/>
              </a:rPr>
              <a:t>- включение в п. 4.13 - прекращение дисциплинарного производства:</a:t>
            </a:r>
          </a:p>
          <a:p>
            <a:pPr algn="just"/>
            <a:endParaRPr lang="ru-RU" sz="2800" dirty="0">
              <a:latin typeface="Franklin Gothic Demi (Заголовки)"/>
            </a:endParaRPr>
          </a:p>
          <a:p>
            <a:pPr indent="-46038" algn="just"/>
            <a:r>
              <a:rPr lang="ru-RU" sz="2800" dirty="0" err="1">
                <a:latin typeface="Franklin Gothic Demi (Заголовки)"/>
              </a:rPr>
              <a:t>пп</a:t>
            </a:r>
            <a:r>
              <a:rPr lang="ru-RU" sz="2800" dirty="0">
                <a:latin typeface="Franklin Gothic Demi (Заголовки)"/>
              </a:rPr>
              <a:t> 4.13.4 – </a:t>
            </a:r>
            <a:r>
              <a:rPr lang="ru-RU" sz="2800" dirty="0">
                <a:solidFill>
                  <a:srgbClr val="7030A0"/>
                </a:solidFill>
                <a:latin typeface="Franklin Gothic Demi (Заголовки)"/>
              </a:rPr>
              <a:t>изменение в законодательстве, исключающее основание, за которое член СРО был привлечён к дисциплинарной ответственности</a:t>
            </a:r>
          </a:p>
          <a:p>
            <a:endParaRPr lang="ru-RU" sz="2800" dirty="0">
              <a:latin typeface="Franklin Gothic Demi (Заголовки)"/>
            </a:endParaRPr>
          </a:p>
          <a:p>
            <a:endParaRPr lang="ru-RU" sz="2800" dirty="0">
              <a:latin typeface="Franklin Gothic Demi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50220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131445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9</a:t>
            </a:fld>
            <a:r>
              <a:rPr lang="ru-RU" dirty="0"/>
              <a:t>   Общее собрание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286000" y="6314440"/>
            <a:ext cx="1539240" cy="247651"/>
          </a:xfrm>
        </p:spPr>
        <p:txBody>
          <a:bodyPr rtlCol="0"/>
          <a:lstStyle/>
          <a:p>
            <a:pPr rtl="0"/>
            <a:r>
              <a:rPr lang="ru-RU" dirty="0"/>
              <a:t>14 декабря 2023 года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69FAD15-0F32-10DD-A8D7-DE30413A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95909"/>
            <a:ext cx="10700068" cy="1056640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>
                <a:effectLst/>
                <a:latin typeface="Franklin Gothic Demi (Заголовки)"/>
                <a:ea typeface="Calibri" panose="020F0502020204030204" pitchFamily="34" charset="0"/>
              </a:rPr>
              <a:t>Положение о вступительных и членских взносах Ассоциации «СРО «СВС»</a:t>
            </a:r>
            <a:endParaRPr lang="ru-RU" sz="3600" dirty="0">
              <a:latin typeface="Franklin Gothic Demi (Заголовки)"/>
            </a:endParaRP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8E6A56FB-BAF8-FCBF-B09A-50B5E86B247B}"/>
              </a:ext>
            </a:extLst>
          </p:cNvPr>
          <p:cNvSpPr txBox="1">
            <a:spLocks/>
          </p:cNvSpPr>
          <p:nvPr/>
        </p:nvSpPr>
        <p:spPr>
          <a:xfrm>
            <a:off x="952500" y="1971040"/>
            <a:ext cx="10792460" cy="4325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sz="3200" dirty="0">
                <a:latin typeface="Franklin Gothic Demi (Заголовки)"/>
              </a:rPr>
              <a:t>- п. 4.3.6 изложить в следующей редакции: «</a:t>
            </a:r>
            <a:r>
              <a:rPr lang="ru-RU" sz="3200" dirty="0">
                <a:solidFill>
                  <a:srgbClr val="7030A0"/>
                </a:solidFill>
              </a:rPr>
              <a:t>Размер основной величины членского взноса составляет 5 000 (пять тысяч) рублей.</a:t>
            </a:r>
            <a:endParaRPr lang="ru-RU" sz="3200" dirty="0">
              <a:solidFill>
                <a:srgbClr val="7030A0"/>
              </a:solidFill>
              <a:latin typeface="Franklin Gothic Demi (Заголовки)"/>
            </a:endParaRPr>
          </a:p>
          <a:p>
            <a:pPr algn="just">
              <a:lnSpc>
                <a:spcPct val="80000"/>
              </a:lnSpc>
            </a:pPr>
            <a:r>
              <a:rPr lang="ru-RU" sz="3200" dirty="0">
                <a:latin typeface="Franklin Gothic Demi (Заголовки)"/>
              </a:rPr>
              <a:t>- добавление п.5.6</a:t>
            </a:r>
            <a:r>
              <a:rPr lang="ru-RU" sz="3200" dirty="0">
                <a:solidFill>
                  <a:srgbClr val="7030A0"/>
                </a:solidFill>
                <a:latin typeface="Franklin Gothic Demi (Заголовки)"/>
              </a:rPr>
              <a:t> – оплата членских взносов осуществляется вне зависимости от действия права на строительные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017610154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ие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26A8DC41-7521-4E8A-BB40-82DDDF6580CB}" vid="{96196EC2-C392-482E-BF29-9BD12A62668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EC1AB0-9704-404D-B6D3-819D938AC55B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{341CF2C4-98CF-4C61-855B-09E7471C87D3}tf78853419_win32</Template>
  <TotalTime>382</TotalTime>
  <Words>538</Words>
  <Application>Microsoft Office PowerPoint</Application>
  <PresentationFormat>Широкоэкранный</PresentationFormat>
  <Paragraphs>65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Franklin Gothic Book</vt:lpstr>
      <vt:lpstr>Franklin Gothic Demi</vt:lpstr>
      <vt:lpstr>Franklin Gothic Demi (Заголовки)</vt:lpstr>
      <vt:lpstr>Times New Roman</vt:lpstr>
      <vt:lpstr>Wingdings</vt:lpstr>
      <vt:lpstr>Пользовательские</vt:lpstr>
      <vt:lpstr>ИЗМЕНЕНИИЯ  в положения   для утверждения  Общим собранием Ассоциации «СРО «СВС»</vt:lpstr>
      <vt:lpstr>Перечень положений</vt:lpstr>
      <vt:lpstr>Причины внесения изменений</vt:lpstr>
      <vt:lpstr>Положение о членстве в Ассоциации «СРО «СВС»</vt:lpstr>
      <vt:lpstr>Положение о членстве в Ассоциации «СРО «СВС»</vt:lpstr>
      <vt:lpstr>Положение о компенсационном фонде обеспечения договорных обязательств</vt:lpstr>
      <vt:lpstr>Положение о компенсационном фонде возмещения вреда</vt:lpstr>
      <vt:lpstr>Положение об утверждении мер дисциплинарного воздействия, порядка и оснований их применений, порядка рассмотрения дел</vt:lpstr>
      <vt:lpstr>Положение о вступительных и членских взносах Ассоциации «СРО «СВС»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ИЗМЕНЕНИИЯ  в положения   для утверждения  Общим собранием Ассоциации «СРО «СВС»</dc:title>
  <dc:creator>Симонов Олег</dc:creator>
  <cp:lastModifiedBy>Симонов Олег</cp:lastModifiedBy>
  <cp:revision>8</cp:revision>
  <dcterms:created xsi:type="dcterms:W3CDTF">2023-10-27T06:48:53Z</dcterms:created>
  <dcterms:modified xsi:type="dcterms:W3CDTF">2023-11-13T07:10:35Z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